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2F4CB2-0842-4A66-B037-8705489677F1}" type="datetimeFigureOut">
              <a:rPr lang="en-GB" smtClean="0"/>
              <a:t>06/04/2023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53E351-F11F-49A4-B9C1-7D2F3615A0D9}" type="slidenum">
              <a:rPr lang="en-GB" smtClean="0"/>
              <a:t>‹#›</a:t>
            </a:fld>
            <a:endParaRPr lang="en-GB"/>
          </a:p>
        </p:txBody>
      </p:sp>
    </p:spTree>
    <p:extLst>
      <p:ext uri="{BB962C8B-B14F-4D97-AF65-F5344CB8AC3E}">
        <p14:creationId xmlns:p14="http://schemas.microsoft.com/office/powerpoint/2010/main" val="874121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8A3B671-286F-4329-917C-F22738C85C6F}" type="datetimeFigureOut">
              <a:rPr lang="en-GB" smtClean="0"/>
              <a:t>06/04/2023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221813-7A90-4F76-BE73-5A36B45BCF29}" type="slidenum">
              <a:rPr lang="en-GB" smtClean="0"/>
              <a:t>‹#›</a:t>
            </a:fld>
            <a:endParaRPr lang="en-GB"/>
          </a:p>
        </p:txBody>
      </p:sp>
    </p:spTree>
    <p:extLst>
      <p:ext uri="{BB962C8B-B14F-4D97-AF65-F5344CB8AC3E}">
        <p14:creationId xmlns:p14="http://schemas.microsoft.com/office/powerpoint/2010/main" val="4171292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A3B671-286F-4329-917C-F22738C85C6F}" type="datetimeFigureOut">
              <a:rPr lang="en-GB" smtClean="0"/>
              <a:t>06/04/2023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221813-7A90-4F76-BE73-5A36B45BCF29}" type="slidenum">
              <a:rPr lang="en-GB" smtClean="0"/>
              <a:t>‹#›</a:t>
            </a:fld>
            <a:endParaRPr lang="en-GB"/>
          </a:p>
        </p:txBody>
      </p:sp>
    </p:spTree>
    <p:extLst>
      <p:ext uri="{BB962C8B-B14F-4D97-AF65-F5344CB8AC3E}">
        <p14:creationId xmlns:p14="http://schemas.microsoft.com/office/powerpoint/2010/main" val="3457897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A3B671-286F-4329-917C-F22738C85C6F}" type="datetimeFigureOut">
              <a:rPr lang="en-GB" smtClean="0"/>
              <a:t>06/04/2023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221813-7A90-4F76-BE73-5A36B45BCF29}" type="slidenum">
              <a:rPr lang="en-GB" smtClean="0"/>
              <a:t>‹#›</a:t>
            </a:fld>
            <a:endParaRPr lang="en-GB"/>
          </a:p>
        </p:txBody>
      </p:sp>
    </p:spTree>
    <p:extLst>
      <p:ext uri="{BB962C8B-B14F-4D97-AF65-F5344CB8AC3E}">
        <p14:creationId xmlns:p14="http://schemas.microsoft.com/office/powerpoint/2010/main" val="45394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A3B671-286F-4329-917C-F22738C85C6F}" type="datetimeFigureOut">
              <a:rPr lang="en-GB" smtClean="0"/>
              <a:t>06/04/2023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221813-7A90-4F76-BE73-5A36B45BCF29}" type="slidenum">
              <a:rPr lang="en-GB" smtClean="0"/>
              <a:t>‹#›</a:t>
            </a:fld>
            <a:endParaRPr lang="en-GB"/>
          </a:p>
        </p:txBody>
      </p:sp>
    </p:spTree>
    <p:extLst>
      <p:ext uri="{BB962C8B-B14F-4D97-AF65-F5344CB8AC3E}">
        <p14:creationId xmlns:p14="http://schemas.microsoft.com/office/powerpoint/2010/main" val="41705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A3B671-286F-4329-917C-F22738C85C6F}" type="datetimeFigureOut">
              <a:rPr lang="en-GB" smtClean="0"/>
              <a:t>06/04/2023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221813-7A90-4F76-BE73-5A36B45BCF29}" type="slidenum">
              <a:rPr lang="en-GB" smtClean="0"/>
              <a:t>‹#›</a:t>
            </a:fld>
            <a:endParaRPr lang="en-GB"/>
          </a:p>
        </p:txBody>
      </p:sp>
    </p:spTree>
    <p:extLst>
      <p:ext uri="{BB962C8B-B14F-4D97-AF65-F5344CB8AC3E}">
        <p14:creationId xmlns:p14="http://schemas.microsoft.com/office/powerpoint/2010/main" val="372644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8A3B671-286F-4329-917C-F22738C85C6F}" type="datetimeFigureOut">
              <a:rPr lang="en-GB" smtClean="0"/>
              <a:t>06/04/2023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221813-7A90-4F76-BE73-5A36B45BCF29}" type="slidenum">
              <a:rPr lang="en-GB" smtClean="0"/>
              <a:t>‹#›</a:t>
            </a:fld>
            <a:endParaRPr lang="en-GB"/>
          </a:p>
        </p:txBody>
      </p:sp>
    </p:spTree>
    <p:extLst>
      <p:ext uri="{BB962C8B-B14F-4D97-AF65-F5344CB8AC3E}">
        <p14:creationId xmlns:p14="http://schemas.microsoft.com/office/powerpoint/2010/main" val="3247380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8A3B671-286F-4329-917C-F22738C85C6F}" type="datetimeFigureOut">
              <a:rPr lang="en-GB" smtClean="0"/>
              <a:t>06/04/2023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221813-7A90-4F76-BE73-5A36B45BCF29}" type="slidenum">
              <a:rPr lang="en-GB" smtClean="0"/>
              <a:t>‹#›</a:t>
            </a:fld>
            <a:endParaRPr lang="en-GB"/>
          </a:p>
        </p:txBody>
      </p:sp>
    </p:spTree>
    <p:extLst>
      <p:ext uri="{BB962C8B-B14F-4D97-AF65-F5344CB8AC3E}">
        <p14:creationId xmlns:p14="http://schemas.microsoft.com/office/powerpoint/2010/main" val="1303984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8A3B671-286F-4329-917C-F22738C85C6F}" type="datetimeFigureOut">
              <a:rPr lang="en-GB" smtClean="0"/>
              <a:t>06/04/2023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221813-7A90-4F76-BE73-5A36B45BCF29}" type="slidenum">
              <a:rPr lang="en-GB" smtClean="0"/>
              <a:t>‹#›</a:t>
            </a:fld>
            <a:endParaRPr lang="en-GB"/>
          </a:p>
        </p:txBody>
      </p:sp>
    </p:spTree>
    <p:extLst>
      <p:ext uri="{BB962C8B-B14F-4D97-AF65-F5344CB8AC3E}">
        <p14:creationId xmlns:p14="http://schemas.microsoft.com/office/powerpoint/2010/main" val="1691743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A3B671-286F-4329-917C-F22738C85C6F}" type="datetimeFigureOut">
              <a:rPr lang="en-GB" smtClean="0"/>
              <a:t>06/04/2023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221813-7A90-4F76-BE73-5A36B45BCF29}" type="slidenum">
              <a:rPr lang="en-GB" smtClean="0"/>
              <a:t>‹#›</a:t>
            </a:fld>
            <a:endParaRPr lang="en-GB"/>
          </a:p>
        </p:txBody>
      </p:sp>
    </p:spTree>
    <p:extLst>
      <p:ext uri="{BB962C8B-B14F-4D97-AF65-F5344CB8AC3E}">
        <p14:creationId xmlns:p14="http://schemas.microsoft.com/office/powerpoint/2010/main" val="411467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A3B671-286F-4329-917C-F22738C85C6F}" type="datetimeFigureOut">
              <a:rPr lang="en-GB" smtClean="0"/>
              <a:t>06/04/2023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221813-7A90-4F76-BE73-5A36B45BCF29}" type="slidenum">
              <a:rPr lang="en-GB" smtClean="0"/>
              <a:t>‹#›</a:t>
            </a:fld>
            <a:endParaRPr lang="en-GB"/>
          </a:p>
        </p:txBody>
      </p:sp>
    </p:spTree>
    <p:extLst>
      <p:ext uri="{BB962C8B-B14F-4D97-AF65-F5344CB8AC3E}">
        <p14:creationId xmlns:p14="http://schemas.microsoft.com/office/powerpoint/2010/main" val="2211848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A3B671-286F-4329-917C-F22738C85C6F}" type="datetimeFigureOut">
              <a:rPr lang="en-GB" smtClean="0"/>
              <a:t>06/04/2023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221813-7A90-4F76-BE73-5A36B45BCF29}" type="slidenum">
              <a:rPr lang="en-GB" smtClean="0"/>
              <a:t>‹#›</a:t>
            </a:fld>
            <a:endParaRPr lang="en-GB"/>
          </a:p>
        </p:txBody>
      </p:sp>
    </p:spTree>
    <p:extLst>
      <p:ext uri="{BB962C8B-B14F-4D97-AF65-F5344CB8AC3E}">
        <p14:creationId xmlns:p14="http://schemas.microsoft.com/office/powerpoint/2010/main" val="3940769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3B671-286F-4329-917C-F22738C85C6F}" type="datetimeFigureOut">
              <a:rPr lang="en-GB" smtClean="0"/>
              <a:t>06/04/2023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21813-7A90-4F76-BE73-5A36B45BCF29}" type="slidenum">
              <a:rPr lang="en-GB" smtClean="0"/>
              <a:t>‹#›</a:t>
            </a:fld>
            <a:endParaRPr lang="en-GB"/>
          </a:p>
        </p:txBody>
      </p:sp>
    </p:spTree>
    <p:extLst>
      <p:ext uri="{BB962C8B-B14F-4D97-AF65-F5344CB8AC3E}">
        <p14:creationId xmlns:p14="http://schemas.microsoft.com/office/powerpoint/2010/main" val="3558370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heffield-ibd.sth.nhs.uk/"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iaptsheffield.nhs.uk/" TargetMode="External"/><Relationship Id="rId4" Type="http://schemas.openxmlformats.org/officeDocument/2006/relationships/hyperlink" Target="https://crohnsandcolitis.org.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794" y="66323"/>
            <a:ext cx="6489700" cy="646331"/>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Sheffield Inflammatory Bowel Disease Centre</a:t>
            </a:r>
          </a:p>
          <a:p>
            <a:r>
              <a:rPr lang="en-GB" b="1" dirty="0">
                <a:latin typeface="Arial" panose="020B0604020202020204" pitchFamily="34" charset="0"/>
                <a:cs typeface="Arial" panose="020B0604020202020204" pitchFamily="34" charset="0"/>
              </a:rPr>
              <a:t>Personalised Care Plan</a:t>
            </a:r>
          </a:p>
        </p:txBody>
      </p:sp>
      <p:sp>
        <p:nvSpPr>
          <p:cNvPr id="5" name="Rectangle 4"/>
          <p:cNvSpPr/>
          <p:nvPr/>
        </p:nvSpPr>
        <p:spPr>
          <a:xfrm>
            <a:off x="171449" y="750525"/>
            <a:ext cx="11896723" cy="1323439"/>
          </a:xfrm>
          <a:prstGeom prst="rect">
            <a:avLst/>
          </a:prstGeom>
        </p:spPr>
        <p:txBody>
          <a:bodyPr wrap="square">
            <a:spAutoFit/>
          </a:bodyPr>
          <a:lstStyle/>
          <a:p>
            <a:r>
              <a:rPr lang="en-GB" sz="1600" dirty="0">
                <a:latin typeface="Arial" panose="020B0604020202020204" pitchFamily="34" charset="0"/>
                <a:ea typeface="Times New Roman" panose="02020603050405020304" pitchFamily="18" charset="0"/>
                <a:cs typeface="Times New Roman" panose="02020603050405020304" pitchFamily="18" charset="0"/>
              </a:rPr>
              <a:t>We will use this to talk about how you are feeling and what matters to you. Knowing what matters most to you will help us to work together to live your best life. Please note that the personalised care plan is </a:t>
            </a:r>
            <a:r>
              <a:rPr lang="en-GB" sz="1600" b="1" dirty="0">
                <a:latin typeface="Arial" panose="020B0604020202020204" pitchFamily="34" charset="0"/>
                <a:ea typeface="Times New Roman" panose="02020603050405020304" pitchFamily="18" charset="0"/>
                <a:cs typeface="Times New Roman" panose="02020603050405020304" pitchFamily="18" charset="0"/>
              </a:rPr>
              <a:t>optional. </a:t>
            </a:r>
            <a:r>
              <a:rPr lang="en-GB" sz="1600" dirty="0">
                <a:latin typeface="Arial" panose="020B0604020202020204" pitchFamily="34" charset="0"/>
                <a:ea typeface="Times New Roman" panose="02020603050405020304" pitchFamily="18" charset="0"/>
                <a:cs typeface="Times New Roman" panose="02020603050405020304" pitchFamily="18" charset="0"/>
              </a:rPr>
              <a:t>Please let your clinician know if you do not want a personalised care plan.</a:t>
            </a:r>
            <a:endParaRPr lang="en-GB" sz="1600" b="1"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600" b="1" dirty="0">
                <a:latin typeface="Arial" panose="020B0604020202020204" pitchFamily="34" charset="0"/>
                <a:ea typeface="Times New Roman" panose="02020603050405020304" pitchFamily="18" charset="0"/>
                <a:cs typeface="Times New Roman" panose="02020603050405020304" pitchFamily="18" charset="0"/>
              </a:rPr>
              <a:t>Your name</a:t>
            </a:r>
            <a:r>
              <a:rPr lang="en-GB" sz="1600" dirty="0">
                <a:latin typeface="Arial" panose="020B0604020202020204" pitchFamily="34" charset="0"/>
                <a:ea typeface="Times New Roman" panose="02020603050405020304" pitchFamily="18" charset="0"/>
                <a:cs typeface="Times New Roman" panose="02020603050405020304" pitchFamily="18" charset="0"/>
              </a:rPr>
              <a:t>: ______________________		</a:t>
            </a:r>
            <a:r>
              <a:rPr lang="en-GB" sz="1600" b="1" dirty="0">
                <a:latin typeface="Arial" panose="020B0604020202020204" pitchFamily="34" charset="0"/>
                <a:ea typeface="Times New Roman" panose="02020603050405020304" pitchFamily="18" charset="0"/>
                <a:cs typeface="Times New Roman" panose="02020603050405020304" pitchFamily="18" charset="0"/>
              </a:rPr>
              <a:t>Hospital number: </a:t>
            </a:r>
            <a:r>
              <a:rPr lang="en-GB" sz="1600" dirty="0">
                <a:latin typeface="Arial" panose="020B0604020202020204" pitchFamily="34" charset="0"/>
                <a:ea typeface="Times New Roman" panose="02020603050405020304" pitchFamily="18" charset="0"/>
                <a:cs typeface="Times New Roman" panose="02020603050405020304" pitchFamily="18" charset="0"/>
              </a:rPr>
              <a:t>________________	</a:t>
            </a:r>
            <a:r>
              <a:rPr lang="en-GB" sz="1600" b="1" dirty="0">
                <a:latin typeface="Arial" panose="020B0604020202020204" pitchFamily="34" charset="0"/>
                <a:ea typeface="Times New Roman" panose="02020603050405020304" pitchFamily="18" charset="0"/>
                <a:cs typeface="Times New Roman" panose="02020603050405020304" pitchFamily="18" charset="0"/>
              </a:rPr>
              <a:t> 	Date: </a:t>
            </a:r>
            <a:r>
              <a:rPr lang="en-GB" sz="1600" dirty="0">
                <a:latin typeface="Arial" panose="020B0604020202020204" pitchFamily="34" charset="0"/>
                <a:ea typeface="Times New Roman" panose="02020603050405020304" pitchFamily="18" charset="0"/>
                <a:cs typeface="Times New Roman" panose="02020603050405020304" pitchFamily="18" charset="0"/>
              </a:rPr>
              <a:t>_ _ / _ _ / _ _ _ _</a:t>
            </a:r>
          </a:p>
          <a:p>
            <a:pPr>
              <a:spcAft>
                <a:spcPts val="0"/>
              </a:spcAft>
            </a:pPr>
            <a:r>
              <a:rPr lang="en-GB" sz="1600" b="1" dirty="0">
                <a:latin typeface="Arial" panose="020B0604020202020204" pitchFamily="34" charset="0"/>
                <a:ea typeface="Times New Roman" panose="02020603050405020304" pitchFamily="18" charset="0"/>
                <a:cs typeface="Times New Roman" panose="02020603050405020304" pitchFamily="18" charset="0"/>
              </a:rPr>
              <a:t>My Preferred Pronouns are: _______________</a:t>
            </a:r>
            <a:r>
              <a:rPr lang="en-GB" sz="1600" dirty="0">
                <a:latin typeface="Arial" panose="020B0604020202020204" pitchFamily="34" charset="0"/>
                <a:ea typeface="Times New Roman" panose="02020603050405020304" pitchFamily="18" charset="0"/>
                <a:cs typeface="Times New Roman" panose="02020603050405020304" pitchFamily="18" charset="0"/>
              </a:rPr>
              <a:t>	(optional)</a:t>
            </a:r>
          </a:p>
        </p:txBody>
      </p:sp>
      <p:sp>
        <p:nvSpPr>
          <p:cNvPr id="9" name="TextBox 8"/>
          <p:cNvSpPr txBox="1"/>
          <p:nvPr/>
        </p:nvSpPr>
        <p:spPr>
          <a:xfrm>
            <a:off x="2349749" y="2430724"/>
            <a:ext cx="6164355" cy="4385816"/>
          </a:xfrm>
          <a:prstGeom prst="rect">
            <a:avLst/>
          </a:prstGeom>
          <a:noFill/>
          <a:ln w="19050">
            <a:solidFill>
              <a:schemeClr val="accent1"/>
            </a:solidFill>
          </a:ln>
        </p:spPr>
        <p:txBody>
          <a:bodyPr wrap="square" rtlCol="0">
            <a:spAutoFit/>
          </a:bodyPr>
          <a:lstStyle/>
          <a:p>
            <a:r>
              <a:rPr lang="en-GB" sz="1400" b="1" u="sng" dirty="0">
                <a:latin typeface="Arial" panose="020B0604020202020204" pitchFamily="34" charset="0"/>
                <a:cs typeface="Arial" panose="020B0604020202020204" pitchFamily="34" charset="0"/>
              </a:rPr>
              <a:t>My IBD History</a:t>
            </a:r>
            <a:endParaRPr lang="en-GB" sz="1400" u="sng"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What treatment or operations I have had in the past, results from procedures, allergies or bad reactions:</a:t>
            </a: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What should I do if I have a flare up?</a:t>
            </a: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What should I do out of hours?</a:t>
            </a:r>
            <a:endParaRPr lang="en-GB" sz="1400" dirty="0">
              <a:latin typeface="Arial" panose="020B0604020202020204" pitchFamily="34" charset="0"/>
              <a:cs typeface="Arial" panose="020B0604020202020204" pitchFamily="34" charset="0"/>
            </a:endParaRPr>
          </a:p>
          <a:p>
            <a:endParaRPr lang="en-GB" sz="800" b="1" u="sng" dirty="0">
              <a:latin typeface="Arial" panose="020B0604020202020204" pitchFamily="34" charset="0"/>
              <a:cs typeface="Arial" panose="020B0604020202020204" pitchFamily="34" charset="0"/>
            </a:endParaRPr>
          </a:p>
          <a:p>
            <a:endParaRPr lang="en-GB" sz="800" b="1" u="sng"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t="16223" b="29555"/>
          <a:stretch/>
        </p:blipFill>
        <p:spPr>
          <a:xfrm>
            <a:off x="9217891" y="28452"/>
            <a:ext cx="2974109" cy="722073"/>
          </a:xfrm>
          <a:prstGeom prst="rect">
            <a:avLst/>
          </a:prstGeom>
        </p:spPr>
      </p:pic>
      <p:sp>
        <p:nvSpPr>
          <p:cNvPr id="14" name="Slide Number Placeholder 13"/>
          <p:cNvSpPr>
            <a:spLocks noGrp="1"/>
          </p:cNvSpPr>
          <p:nvPr>
            <p:ph type="sldNum" sz="quarter" idx="12"/>
          </p:nvPr>
        </p:nvSpPr>
        <p:spPr>
          <a:xfrm>
            <a:off x="9531927" y="6583073"/>
            <a:ext cx="2743200" cy="365125"/>
          </a:xfrm>
        </p:spPr>
        <p:txBody>
          <a:bodyPr/>
          <a:lstStyle/>
          <a:p>
            <a:fld id="{6E221813-7A90-4F76-BE73-5A36B45BCF29}" type="slidenum">
              <a:rPr lang="en-GB" smtClean="0"/>
              <a:t>1</a:t>
            </a:fld>
            <a:endParaRPr lang="en-GB" dirty="0"/>
          </a:p>
        </p:txBody>
      </p:sp>
      <p:sp>
        <p:nvSpPr>
          <p:cNvPr id="11" name="TextBox 10">
            <a:extLst>
              <a:ext uri="{FF2B5EF4-FFF2-40B4-BE49-F238E27FC236}">
                <a16:creationId xmlns:a16="http://schemas.microsoft.com/office/drawing/2014/main" id="{1F90AFFD-5082-2194-9DFD-F800F6E09F54}"/>
              </a:ext>
            </a:extLst>
          </p:cNvPr>
          <p:cNvSpPr txBox="1"/>
          <p:nvPr/>
        </p:nvSpPr>
        <p:spPr>
          <a:xfrm>
            <a:off x="8514104" y="2430724"/>
            <a:ext cx="3554068" cy="2939266"/>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latin typeface="Arial" panose="020B0604020202020204" pitchFamily="34" charset="0"/>
                <a:cs typeface="Arial" panose="020B0604020202020204" pitchFamily="34" charset="0"/>
              </a:rPr>
              <a:t>Who’s on my IBD Care Team and how do I contact them?</a:t>
            </a:r>
          </a:p>
          <a:p>
            <a:r>
              <a:rPr lang="en-GB" sz="1200" b="1" dirty="0">
                <a:latin typeface="Arial" panose="020B0604020202020204" pitchFamily="34" charset="0"/>
                <a:ea typeface="Times New Roman" panose="02020603050405020304" pitchFamily="18" charset="0"/>
                <a:cs typeface="Times New Roman" panose="02020603050405020304" pitchFamily="18" charset="0"/>
              </a:rPr>
              <a:t>My Consultant is: </a:t>
            </a:r>
            <a:r>
              <a:rPr lang="en-GB" sz="1200" dirty="0">
                <a:latin typeface="Arial" panose="020B0604020202020204" pitchFamily="34" charset="0"/>
                <a:ea typeface="Times New Roman" panose="02020603050405020304" pitchFamily="18" charset="0"/>
                <a:cs typeface="Times New Roman" panose="02020603050405020304" pitchFamily="18" charset="0"/>
              </a:rPr>
              <a:t>_______________________</a:t>
            </a:r>
            <a:endParaRPr lang="en-GB" sz="1200" b="1"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My consultant’s secretary is: [Name and contact details]</a:t>
            </a:r>
          </a:p>
          <a:p>
            <a:endParaRPr lang="en-GB" sz="1200" dirty="0">
              <a:latin typeface="Arial" panose="020B0604020202020204" pitchFamily="34" charset="0"/>
              <a:cs typeface="Arial" panose="020B0604020202020204" pitchFamily="34" charset="0"/>
            </a:endParaRPr>
          </a:p>
          <a:p>
            <a:r>
              <a:rPr lang="en-GB" sz="1200" u="sng" dirty="0">
                <a:latin typeface="Arial" panose="020B0604020202020204" pitchFamily="34" charset="0"/>
                <a:cs typeface="Arial" panose="020B0604020202020204" pitchFamily="34" charset="0"/>
              </a:rPr>
              <a:t>IBD Nurse Helpline (0114) 271 2209</a:t>
            </a:r>
            <a:endParaRPr lang="en-GB" sz="12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Monday to Friday 9am–11am; messages picked up daily</a:t>
            </a:r>
            <a:br>
              <a:rPr lang="en-GB" sz="1200" dirty="0">
                <a:latin typeface="Arial" panose="020B0604020202020204" pitchFamily="34" charset="0"/>
                <a:cs typeface="Arial" panose="020B0604020202020204" pitchFamily="34" charset="0"/>
              </a:rPr>
            </a:br>
            <a:endParaRPr lang="en-GB" sz="1200" dirty="0">
              <a:latin typeface="Arial" panose="020B0604020202020204" pitchFamily="34" charset="0"/>
              <a:cs typeface="Arial" panose="020B0604020202020204" pitchFamily="34" charset="0"/>
            </a:endParaRPr>
          </a:p>
          <a:p>
            <a:r>
              <a:rPr lang="en-GB" sz="1200" u="sng" dirty="0">
                <a:latin typeface="Arial" panose="020B0604020202020204" pitchFamily="34" charset="0"/>
                <a:cs typeface="Arial" panose="020B0604020202020204" pitchFamily="34" charset="0"/>
              </a:rPr>
              <a:t>Other useful contacts:</a:t>
            </a:r>
          </a:p>
          <a:p>
            <a:r>
              <a:rPr lang="en-GB" sz="1100" dirty="0">
                <a:latin typeface="Arial" panose="020B0604020202020204" pitchFamily="34" charset="0"/>
                <a:cs typeface="Arial" panose="020B0604020202020204" pitchFamily="34" charset="0"/>
              </a:rPr>
              <a:t>Infusion Appointments:   (0114) 2712133</a:t>
            </a:r>
          </a:p>
          <a:p>
            <a:r>
              <a:rPr lang="en-GB" sz="1100" dirty="0">
                <a:latin typeface="Arial" panose="020B0604020202020204" pitchFamily="34" charset="0"/>
                <a:cs typeface="Arial" panose="020B0604020202020204" pitchFamily="34" charset="0"/>
              </a:rPr>
              <a:t>Outpatient Appointments: (0114) 2268680</a:t>
            </a:r>
          </a:p>
          <a:p>
            <a:r>
              <a:rPr lang="en-GB" sz="1100" dirty="0">
                <a:latin typeface="Arial" panose="020B0604020202020204" pitchFamily="34" charset="0"/>
                <a:cs typeface="Arial" panose="020B0604020202020204" pitchFamily="34" charset="0"/>
              </a:rPr>
              <a:t>Endoscopy Appointments (0114) 2713173</a:t>
            </a:r>
          </a:p>
          <a:p>
            <a:r>
              <a:rPr lang="en-GB" sz="1100" dirty="0">
                <a:latin typeface="Arial" panose="020B0604020202020204" pitchFamily="34" charset="0"/>
                <a:cs typeface="Arial" panose="020B0604020202020204" pitchFamily="34" charset="0"/>
              </a:rPr>
              <a:t>Capsule Endoscopy Service: (0114) 2713743</a:t>
            </a:r>
          </a:p>
          <a:p>
            <a:r>
              <a:rPr lang="en-GB" sz="1100" dirty="0">
                <a:latin typeface="Arial" panose="020B0604020202020204" pitchFamily="34" charset="0"/>
                <a:cs typeface="Arial" panose="020B0604020202020204" pitchFamily="34" charset="0"/>
              </a:rPr>
              <a:t>Investigations Unit: (0114) 2713156</a:t>
            </a:r>
          </a:p>
        </p:txBody>
      </p:sp>
      <p:sp>
        <p:nvSpPr>
          <p:cNvPr id="13" name="TextBox 12">
            <a:extLst>
              <a:ext uri="{FF2B5EF4-FFF2-40B4-BE49-F238E27FC236}">
                <a16:creationId xmlns:a16="http://schemas.microsoft.com/office/drawing/2014/main" id="{F972452D-648D-C709-94B0-105CC3AF5DE9}"/>
              </a:ext>
            </a:extLst>
          </p:cNvPr>
          <p:cNvSpPr txBox="1"/>
          <p:nvPr/>
        </p:nvSpPr>
        <p:spPr>
          <a:xfrm>
            <a:off x="8538646" y="5476621"/>
            <a:ext cx="3554068" cy="1246495"/>
          </a:xfrm>
          <a:prstGeom prst="rect">
            <a:avLst/>
          </a:prstGeom>
          <a:ln w="19050"/>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latin typeface="Arial" panose="020B0604020202020204" pitchFamily="34" charset="0"/>
                <a:cs typeface="Arial" panose="020B0604020202020204" pitchFamily="34" charset="0"/>
              </a:rPr>
              <a:t>Sources of IBD Information and Support:</a:t>
            </a:r>
          </a:p>
          <a:p>
            <a:r>
              <a:rPr lang="en-GB" sz="900" dirty="0">
                <a:latin typeface="Arial" panose="020B0604020202020204" pitchFamily="34" charset="0"/>
                <a:cs typeface="Arial" panose="020B0604020202020204" pitchFamily="34" charset="0"/>
              </a:rPr>
              <a:t>Sheffield IBD Centre: </a:t>
            </a:r>
            <a:r>
              <a:rPr lang="en-GB" sz="900" dirty="0">
                <a:latin typeface="Arial" panose="020B0604020202020204" pitchFamily="34" charset="0"/>
                <a:cs typeface="Arial" panose="020B0604020202020204" pitchFamily="34" charset="0"/>
                <a:hlinkClick r:id="rId3"/>
              </a:rPr>
              <a:t>https://sheffield-ibd.sth.nhs.uk/</a:t>
            </a:r>
            <a:endParaRPr lang="en-GB" sz="9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Crohn’s and Colitis UK: </a:t>
            </a:r>
            <a:r>
              <a:rPr lang="en-GB" sz="900" dirty="0">
                <a:latin typeface="Arial" panose="020B0604020202020204" pitchFamily="34" charset="0"/>
                <a:cs typeface="Arial" panose="020B0604020202020204" pitchFamily="34" charset="0"/>
                <a:hlinkClick r:id="rId4"/>
              </a:rPr>
              <a:t>https://crohnsandcolitis.org.uk/</a:t>
            </a:r>
            <a:endParaRPr lang="en-GB" sz="9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On the Crohn’s and Colitis UK website you can find information on symptoms, diet, sex and relationships, drug treatments, surgery, employment and education, benefits and finances.</a:t>
            </a:r>
          </a:p>
          <a:p>
            <a:r>
              <a:rPr lang="en-GB" sz="900" dirty="0">
                <a:latin typeface="Arial" panose="020B0604020202020204" pitchFamily="34" charset="0"/>
                <a:cs typeface="Arial" panose="020B0604020202020204" pitchFamily="34" charset="0"/>
              </a:rPr>
              <a:t>Sheffield IAPT (Improving Access to Psychological Therapies): </a:t>
            </a:r>
            <a:r>
              <a:rPr lang="en-GB" sz="900" dirty="0">
                <a:latin typeface="Arial" panose="020B0604020202020204" pitchFamily="34" charset="0"/>
                <a:cs typeface="Arial" panose="020B0604020202020204" pitchFamily="34" charset="0"/>
                <a:hlinkClick r:id="rId5"/>
              </a:rPr>
              <a:t>https://iaptsheffield.nhs.uk/</a:t>
            </a:r>
            <a:r>
              <a:rPr lang="en-GB" sz="900" dirty="0">
                <a:latin typeface="Arial" panose="020B0604020202020204" pitchFamily="34" charset="0"/>
                <a:cs typeface="Arial" panose="020B0604020202020204" pitchFamily="34" charset="0"/>
              </a:rPr>
              <a:t> </a:t>
            </a:r>
          </a:p>
        </p:txBody>
      </p:sp>
      <p:sp>
        <p:nvSpPr>
          <p:cNvPr id="17" name="TextBox 16"/>
          <p:cNvSpPr txBox="1"/>
          <p:nvPr/>
        </p:nvSpPr>
        <p:spPr>
          <a:xfrm>
            <a:off x="166174" y="4320946"/>
            <a:ext cx="2080229" cy="2462213"/>
          </a:xfrm>
          <a:prstGeom prst="rect">
            <a:avLst/>
          </a:prstGeom>
          <a:noFill/>
          <a:ln w="19050">
            <a:solidFill>
              <a:schemeClr val="accent1"/>
            </a:solidFill>
          </a:ln>
        </p:spPr>
        <p:txBody>
          <a:bodyPr wrap="square" rtlCol="0">
            <a:spAutoFit/>
          </a:bodyPr>
          <a:lstStyle/>
          <a:p>
            <a:r>
              <a:rPr lang="en-GB" sz="1400" b="1" dirty="0">
                <a:latin typeface="Arial" panose="020B0604020202020204" pitchFamily="34" charset="0"/>
                <a:cs typeface="Arial" panose="020B0604020202020204" pitchFamily="34" charset="0"/>
              </a:rPr>
              <a:t>What is affected?</a:t>
            </a:r>
            <a:r>
              <a:rPr lang="en-GB" sz="1050" dirty="0">
                <a:latin typeface="Arial" panose="020B0604020202020204" pitchFamily="34" charset="0"/>
                <a:cs typeface="Arial" panose="020B0604020202020204" pitchFamily="34" charset="0"/>
              </a:rPr>
              <a:t> Use this space to draw a diagram</a:t>
            </a:r>
          </a:p>
          <a:p>
            <a:endParaRPr lang="en-GB" sz="700" dirty="0">
              <a:latin typeface="Arial" panose="020B0604020202020204" pitchFamily="34" charset="0"/>
              <a:cs typeface="Arial" panose="020B0604020202020204" pitchFamily="34" charset="0"/>
            </a:endParaRPr>
          </a:p>
          <a:p>
            <a:endParaRPr lang="en-GB" sz="1050" b="1" dirty="0">
              <a:latin typeface="Arial" panose="020B0604020202020204" pitchFamily="34" charset="0"/>
              <a:cs typeface="Arial" panose="020B0604020202020204" pitchFamily="34" charset="0"/>
            </a:endParaRPr>
          </a:p>
          <a:p>
            <a:endParaRPr lang="en-GB" sz="1050" b="1" dirty="0">
              <a:latin typeface="Arial" panose="020B0604020202020204" pitchFamily="34" charset="0"/>
              <a:cs typeface="Arial" panose="020B0604020202020204" pitchFamily="34" charset="0"/>
            </a:endParaRPr>
          </a:p>
          <a:p>
            <a:endParaRPr lang="en-GB" sz="1050" b="1" dirty="0">
              <a:latin typeface="Arial" panose="020B0604020202020204" pitchFamily="34" charset="0"/>
              <a:cs typeface="Arial" panose="020B0604020202020204" pitchFamily="34" charset="0"/>
            </a:endParaRPr>
          </a:p>
          <a:p>
            <a:endParaRPr lang="en-GB" sz="1050" b="1" dirty="0">
              <a:latin typeface="Arial" panose="020B0604020202020204" pitchFamily="34" charset="0"/>
              <a:cs typeface="Arial" panose="020B0604020202020204" pitchFamily="34" charset="0"/>
            </a:endParaRPr>
          </a:p>
          <a:p>
            <a:endParaRPr lang="en-GB" sz="1050" b="1" dirty="0">
              <a:latin typeface="Arial" panose="020B0604020202020204" pitchFamily="34" charset="0"/>
              <a:cs typeface="Arial" panose="020B0604020202020204" pitchFamily="34" charset="0"/>
            </a:endParaRPr>
          </a:p>
          <a:p>
            <a:endParaRPr lang="en-GB" sz="1050" b="1" dirty="0">
              <a:latin typeface="Arial" panose="020B0604020202020204" pitchFamily="34" charset="0"/>
              <a:cs typeface="Arial" panose="020B0604020202020204" pitchFamily="34" charset="0"/>
            </a:endParaRPr>
          </a:p>
          <a:p>
            <a:endParaRPr lang="en-GB" sz="1050" b="1" dirty="0">
              <a:latin typeface="Arial" panose="020B0604020202020204" pitchFamily="34" charset="0"/>
              <a:cs typeface="Arial" panose="020B0604020202020204" pitchFamily="34" charset="0"/>
            </a:endParaRPr>
          </a:p>
          <a:p>
            <a:endParaRPr lang="en-GB" sz="1050" b="1" dirty="0">
              <a:latin typeface="Arial" panose="020B0604020202020204" pitchFamily="34" charset="0"/>
              <a:cs typeface="Arial" panose="020B0604020202020204" pitchFamily="34" charset="0"/>
            </a:endParaRPr>
          </a:p>
          <a:p>
            <a:endParaRPr lang="en-GB" sz="105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pic>
        <p:nvPicPr>
          <p:cNvPr id="16" name="Picture 15"/>
          <p:cNvPicPr/>
          <p:nvPr/>
        </p:nvPicPr>
        <p:blipFill>
          <a:blip r:embed="rId6"/>
          <a:stretch>
            <a:fillRect/>
          </a:stretch>
        </p:blipFill>
        <p:spPr>
          <a:xfrm>
            <a:off x="212964" y="4906006"/>
            <a:ext cx="1986648" cy="1817110"/>
          </a:xfrm>
          <a:prstGeom prst="rect">
            <a:avLst/>
          </a:prstGeom>
        </p:spPr>
      </p:pic>
      <p:sp>
        <p:nvSpPr>
          <p:cNvPr id="18" name="TextBox 17"/>
          <p:cNvSpPr txBox="1"/>
          <p:nvPr/>
        </p:nvSpPr>
        <p:spPr>
          <a:xfrm>
            <a:off x="166174" y="2420426"/>
            <a:ext cx="2080229" cy="1815882"/>
          </a:xfrm>
          <a:prstGeom prst="rect">
            <a:avLst/>
          </a:prstGeom>
          <a:noFill/>
          <a:ln w="19050">
            <a:solidFill>
              <a:schemeClr val="accent1"/>
            </a:solidFill>
          </a:ln>
        </p:spPr>
        <p:txBody>
          <a:bodyPr wrap="square" rtlCol="0">
            <a:spAutoFit/>
          </a:bodyPr>
          <a:lstStyle/>
          <a:p>
            <a:r>
              <a:rPr lang="en-GB" sz="1600" b="1" dirty="0">
                <a:latin typeface="Arial" panose="020B0604020202020204" pitchFamily="34" charset="0"/>
                <a:cs typeface="Arial" panose="020B0604020202020204" pitchFamily="34" charset="0"/>
              </a:rPr>
              <a:t>My diagnosis is:</a:t>
            </a:r>
          </a:p>
          <a:p>
            <a:endParaRPr lang="en-GB" sz="1600" b="1"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Year I was diagnosed:</a:t>
            </a:r>
          </a:p>
          <a:p>
            <a:endParaRPr lang="en-GB" sz="1600" b="1" dirty="0">
              <a:latin typeface="Arial" panose="020B0604020202020204" pitchFamily="34" charset="0"/>
              <a:cs typeface="Arial" panose="020B0604020202020204" pitchFamily="34" charset="0"/>
            </a:endParaRPr>
          </a:p>
        </p:txBody>
      </p:sp>
      <p:sp>
        <p:nvSpPr>
          <p:cNvPr id="2" name="Rectangle 1"/>
          <p:cNvSpPr/>
          <p:nvPr/>
        </p:nvSpPr>
        <p:spPr>
          <a:xfrm>
            <a:off x="502787" y="2033837"/>
            <a:ext cx="1404552" cy="461665"/>
          </a:xfrm>
          <a:prstGeom prst="rect">
            <a:avLst/>
          </a:prstGeom>
          <a:noFill/>
        </p:spPr>
        <p:txBody>
          <a:bodyPr wrap="none" lIns="91440" tIns="45720" rIns="91440" bIns="45720">
            <a:spAutoFit/>
          </a:bodyPr>
          <a:lstStyle/>
          <a:p>
            <a:pPr algn="ctr"/>
            <a:r>
              <a:rPr lang="en-US" sz="2400" b="1" cap="none" spc="0" dirty="0">
                <a:ln w="0"/>
                <a:solidFill>
                  <a:schemeClr val="accent1"/>
                </a:solidFill>
                <a:effectLst>
                  <a:outerShdw blurRad="38100" dist="25400" dir="5400000" algn="ctr" rotWithShape="0">
                    <a:srgbClr val="6E747A">
                      <a:alpha val="43000"/>
                    </a:srgbClr>
                  </a:outerShdw>
                </a:effectLst>
              </a:rPr>
              <a:t>Diagnosis</a:t>
            </a:r>
          </a:p>
        </p:txBody>
      </p:sp>
      <p:sp>
        <p:nvSpPr>
          <p:cNvPr id="19" name="Rectangle 18"/>
          <p:cNvSpPr/>
          <p:nvPr/>
        </p:nvSpPr>
        <p:spPr>
          <a:xfrm>
            <a:off x="3131224" y="2033838"/>
            <a:ext cx="3340403" cy="461665"/>
          </a:xfrm>
          <a:prstGeom prst="rect">
            <a:avLst/>
          </a:prstGeom>
          <a:noFill/>
        </p:spPr>
        <p:txBody>
          <a:bodyPr wrap="none" lIns="91440" tIns="45720" rIns="91440" bIns="45720">
            <a:spAutoFit/>
          </a:bodyPr>
          <a:lstStyle/>
          <a:p>
            <a:pPr algn="ctr"/>
            <a:r>
              <a:rPr lang="en-US" sz="2400" b="1" cap="none" spc="0" dirty="0">
                <a:ln w="0"/>
                <a:solidFill>
                  <a:schemeClr val="accent1"/>
                </a:solidFill>
                <a:effectLst>
                  <a:outerShdw blurRad="38100" dist="25400" dir="5400000" algn="ctr" rotWithShape="0">
                    <a:srgbClr val="6E747A">
                      <a:alpha val="43000"/>
                    </a:srgbClr>
                  </a:outerShdw>
                </a:effectLst>
              </a:rPr>
              <a:t>Background and Support</a:t>
            </a:r>
          </a:p>
        </p:txBody>
      </p:sp>
      <p:sp>
        <p:nvSpPr>
          <p:cNvPr id="20" name="Rectangle 19"/>
          <p:cNvSpPr/>
          <p:nvPr/>
        </p:nvSpPr>
        <p:spPr>
          <a:xfrm>
            <a:off x="9417397" y="2073964"/>
            <a:ext cx="1167820" cy="461665"/>
          </a:xfrm>
          <a:prstGeom prst="rect">
            <a:avLst/>
          </a:prstGeom>
          <a:noFill/>
        </p:spPr>
        <p:txBody>
          <a:bodyPr wrap="none" lIns="91440" tIns="45720" rIns="91440" bIns="45720">
            <a:spAutoFit/>
          </a:bodyPr>
          <a:lstStyle/>
          <a:p>
            <a:pPr algn="ctr"/>
            <a:r>
              <a:rPr lang="en-US" sz="2400" b="1" cap="none" spc="0" dirty="0">
                <a:ln w="0"/>
                <a:solidFill>
                  <a:schemeClr val="accent1"/>
                </a:solidFill>
                <a:effectLst>
                  <a:outerShdw blurRad="38100" dist="25400" dir="5400000" algn="ctr" rotWithShape="0">
                    <a:srgbClr val="6E747A">
                      <a:alpha val="43000"/>
                    </a:srgbClr>
                  </a:outerShdw>
                </a:effectLst>
              </a:rPr>
              <a:t>Contact</a:t>
            </a:r>
          </a:p>
        </p:txBody>
      </p:sp>
    </p:spTree>
    <p:extLst>
      <p:ext uri="{BB962C8B-B14F-4D97-AF65-F5344CB8AC3E}">
        <p14:creationId xmlns:p14="http://schemas.microsoft.com/office/powerpoint/2010/main" val="776778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16223" b="29555"/>
          <a:stretch/>
        </p:blipFill>
        <p:spPr>
          <a:xfrm>
            <a:off x="9001125" y="39935"/>
            <a:ext cx="3190875" cy="774701"/>
          </a:xfrm>
          <a:prstGeom prst="rect">
            <a:avLst/>
          </a:prstGeom>
        </p:spPr>
      </p:pic>
      <p:sp>
        <p:nvSpPr>
          <p:cNvPr id="8" name="TextBox 7"/>
          <p:cNvSpPr txBox="1"/>
          <p:nvPr/>
        </p:nvSpPr>
        <p:spPr>
          <a:xfrm>
            <a:off x="136787" y="98265"/>
            <a:ext cx="6489700" cy="646331"/>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Sheffield Inflammatory Bowel Disease Centre</a:t>
            </a:r>
          </a:p>
          <a:p>
            <a:r>
              <a:rPr lang="en-GB" b="1" dirty="0">
                <a:latin typeface="Arial" panose="020B0604020202020204" pitchFamily="34" charset="0"/>
                <a:cs typeface="Arial" panose="020B0604020202020204" pitchFamily="34" charset="0"/>
              </a:rPr>
              <a:t>Personalised Care Plan</a:t>
            </a:r>
          </a:p>
        </p:txBody>
      </p:sp>
      <p:sp>
        <p:nvSpPr>
          <p:cNvPr id="12" name="TextBox 11"/>
          <p:cNvSpPr txBox="1"/>
          <p:nvPr/>
        </p:nvSpPr>
        <p:spPr>
          <a:xfrm>
            <a:off x="4401104" y="4213693"/>
            <a:ext cx="3925889" cy="2600712"/>
          </a:xfrm>
          <a:prstGeom prst="rect">
            <a:avLst/>
          </a:prstGeom>
          <a:ln w="19050"/>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latin typeface="Arial" panose="020B0604020202020204" pitchFamily="34" charset="0"/>
                <a:cs typeface="Arial" panose="020B0604020202020204" pitchFamily="34" charset="0"/>
              </a:rPr>
              <a:t>Managing my diet, lifestyle and other health-related conditions </a:t>
            </a:r>
            <a:r>
              <a:rPr lang="en-GB" sz="1100" dirty="0">
                <a:latin typeface="Arial" panose="020B0604020202020204" pitchFamily="34" charset="0"/>
                <a:cs typeface="Arial" panose="020B0604020202020204" pitchFamily="34" charset="0"/>
              </a:rPr>
              <a:t>Please use this space to record any diet, lifestyle or other health related conditions considerations that are important to you. What would you like to discuss or receive more information on?</a:t>
            </a: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400" dirty="0">
              <a:latin typeface="Arial" panose="020B0604020202020204" pitchFamily="34" charset="0"/>
              <a:cs typeface="Arial" panose="020B0604020202020204" pitchFamily="34" charset="0"/>
            </a:endParaRPr>
          </a:p>
          <a:p>
            <a:endParaRPr lang="en-GB" sz="400" dirty="0">
              <a:latin typeface="Arial" panose="020B0604020202020204" pitchFamily="34" charset="0"/>
              <a:cs typeface="Arial" panose="020B0604020202020204" pitchFamily="34" charset="0"/>
            </a:endParaRPr>
          </a:p>
          <a:p>
            <a:endParaRPr lang="en-GB" sz="400" dirty="0">
              <a:latin typeface="Arial" panose="020B0604020202020204" pitchFamily="34" charset="0"/>
              <a:cs typeface="Arial" panose="020B0604020202020204" pitchFamily="34" charset="0"/>
            </a:endParaRPr>
          </a:p>
          <a:p>
            <a:endParaRPr lang="en-GB" sz="400" dirty="0">
              <a:latin typeface="Arial" panose="020B0604020202020204" pitchFamily="34" charset="0"/>
              <a:cs typeface="Arial" panose="020B0604020202020204" pitchFamily="34" charset="0"/>
            </a:endParaRPr>
          </a:p>
          <a:p>
            <a:endParaRPr lang="en-GB" sz="400" dirty="0">
              <a:latin typeface="Arial" panose="020B0604020202020204" pitchFamily="34" charset="0"/>
              <a:cs typeface="Arial" panose="020B0604020202020204" pitchFamily="34" charset="0"/>
            </a:endParaRPr>
          </a:p>
        </p:txBody>
      </p:sp>
      <p:sp>
        <p:nvSpPr>
          <p:cNvPr id="13" name="Slide Number Placeholder 12"/>
          <p:cNvSpPr>
            <a:spLocks noGrp="1"/>
          </p:cNvSpPr>
          <p:nvPr>
            <p:ph type="sldNum" sz="quarter" idx="12"/>
          </p:nvPr>
        </p:nvSpPr>
        <p:spPr>
          <a:xfrm>
            <a:off x="9309100" y="6492875"/>
            <a:ext cx="2743200" cy="365125"/>
          </a:xfrm>
        </p:spPr>
        <p:txBody>
          <a:bodyPr/>
          <a:lstStyle/>
          <a:p>
            <a:fld id="{6E221813-7A90-4F76-BE73-5A36B45BCF29}" type="slidenum">
              <a:rPr lang="en-GB" smtClean="0"/>
              <a:t>2</a:t>
            </a:fld>
            <a:endParaRPr lang="en-GB"/>
          </a:p>
        </p:txBody>
      </p:sp>
      <p:sp>
        <p:nvSpPr>
          <p:cNvPr id="11" name="TextBox 10">
            <a:extLst>
              <a:ext uri="{FF2B5EF4-FFF2-40B4-BE49-F238E27FC236}">
                <a16:creationId xmlns:a16="http://schemas.microsoft.com/office/drawing/2014/main" id="{2AB8BFF9-0DDD-1109-3D39-4C39C9494217}"/>
              </a:ext>
            </a:extLst>
          </p:cNvPr>
          <p:cNvSpPr txBox="1"/>
          <p:nvPr/>
        </p:nvSpPr>
        <p:spPr>
          <a:xfrm>
            <a:off x="203698" y="781984"/>
            <a:ext cx="4057707" cy="6032421"/>
          </a:xfrm>
          <a:prstGeom prst="rect">
            <a:avLst/>
          </a:prstGeom>
          <a:ln w="19050">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latin typeface="Arial" panose="020B0604020202020204" pitchFamily="34" charset="0"/>
                <a:cs typeface="Arial" panose="020B0604020202020204" pitchFamily="34" charset="0"/>
              </a:rPr>
              <a:t>How have things been going for me? </a:t>
            </a:r>
            <a:r>
              <a:rPr lang="en-GB" sz="1100" dirty="0">
                <a:latin typeface="Arial" panose="020B0604020202020204" pitchFamily="34" charset="0"/>
                <a:cs typeface="Arial" panose="020B0604020202020204" pitchFamily="34" charset="0"/>
              </a:rPr>
              <a:t>Please note any issues or concerns you have about your day-to-day life and managing your IBD overall (work, home, feelings, psychological difficulties, symptoms).  Please feel free to include issues that you think you might find difficult to raise otherwise.</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900" b="1" dirty="0">
              <a:latin typeface="Arial" panose="020B0604020202020204" pitchFamily="34" charset="0"/>
              <a:cs typeface="Arial" panose="020B0604020202020204" pitchFamily="34" charset="0"/>
            </a:endParaRPr>
          </a:p>
          <a:p>
            <a:endParaRPr lang="en-GB" sz="800" b="1" dirty="0">
              <a:latin typeface="Arial" panose="020B0604020202020204" pitchFamily="34" charset="0"/>
              <a:cs typeface="Arial" panose="020B0604020202020204" pitchFamily="34" charset="0"/>
            </a:endParaRPr>
          </a:p>
          <a:p>
            <a:endParaRPr lang="en-GB" sz="800" b="1" dirty="0">
              <a:latin typeface="Arial" panose="020B0604020202020204" pitchFamily="34" charset="0"/>
              <a:cs typeface="Arial" panose="020B0604020202020204" pitchFamily="34" charset="0"/>
            </a:endParaRPr>
          </a:p>
          <a:p>
            <a:endParaRPr lang="en-GB" sz="800" b="1" dirty="0">
              <a:latin typeface="Arial" panose="020B0604020202020204" pitchFamily="34" charset="0"/>
              <a:cs typeface="Arial" panose="020B0604020202020204" pitchFamily="34" charset="0"/>
            </a:endParaRPr>
          </a:p>
          <a:p>
            <a:endParaRPr lang="en-GB" sz="800" b="1" dirty="0">
              <a:latin typeface="Arial" panose="020B0604020202020204" pitchFamily="34" charset="0"/>
              <a:cs typeface="Arial" panose="020B0604020202020204" pitchFamily="34" charset="0"/>
            </a:endParaRPr>
          </a:p>
          <a:p>
            <a:endParaRPr lang="en-GB" sz="800" b="1" dirty="0">
              <a:latin typeface="Arial" panose="020B0604020202020204" pitchFamily="34" charset="0"/>
              <a:cs typeface="Arial" panose="020B0604020202020204" pitchFamily="34" charset="0"/>
            </a:endParaRPr>
          </a:p>
          <a:p>
            <a:endParaRPr lang="en-GB" sz="800" b="1" dirty="0">
              <a:latin typeface="Arial" panose="020B0604020202020204" pitchFamily="34" charset="0"/>
              <a:cs typeface="Arial" panose="020B0604020202020204" pitchFamily="34" charset="0"/>
            </a:endParaRPr>
          </a:p>
          <a:p>
            <a:endParaRPr lang="en-GB" sz="800" b="1"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9382F2CA-84E6-B78B-EEFC-536ED087E119}"/>
              </a:ext>
            </a:extLst>
          </p:cNvPr>
          <p:cNvSpPr txBox="1"/>
          <p:nvPr/>
        </p:nvSpPr>
        <p:spPr>
          <a:xfrm>
            <a:off x="8456611" y="818630"/>
            <a:ext cx="3595689" cy="5924699"/>
          </a:xfrm>
          <a:prstGeom prst="rect">
            <a:avLst/>
          </a:prstGeom>
          <a:ln w="19050"/>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latin typeface="Arial" panose="020B0604020202020204" pitchFamily="34" charset="0"/>
                <a:cs typeface="Arial" panose="020B0604020202020204" pitchFamily="34" charset="0"/>
              </a:rPr>
              <a:t>Current treatment, next steps and review date </a:t>
            </a:r>
            <a:r>
              <a:rPr lang="en-GB" sz="1100" dirty="0">
                <a:latin typeface="Arial" panose="020B0604020202020204" pitchFamily="34" charset="0"/>
                <a:cs typeface="Arial" panose="020B0604020202020204" pitchFamily="34" charset="0"/>
              </a:rPr>
              <a:t>Please note any current treatment, follow up appointments, referrals, planned investigations or surgeries. This may also include future options or alternatives to your current treatment.</a:t>
            </a: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050" dirty="0">
              <a:latin typeface="Arial" panose="020B0604020202020204" pitchFamily="34" charset="0"/>
              <a:cs typeface="Arial" panose="020B0604020202020204" pitchFamily="34" charset="0"/>
            </a:endParaRPr>
          </a:p>
          <a:p>
            <a:endParaRPr lang="en-GB" sz="105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0582B7A0-D1B9-DC16-6046-B5FFDC2C6993}"/>
              </a:ext>
            </a:extLst>
          </p:cNvPr>
          <p:cNvSpPr txBox="1"/>
          <p:nvPr/>
        </p:nvSpPr>
        <p:spPr>
          <a:xfrm>
            <a:off x="4401105" y="781984"/>
            <a:ext cx="3925889" cy="3200876"/>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latin typeface="Arial" panose="020B0604020202020204" pitchFamily="34" charset="0"/>
                <a:cs typeface="Arial" panose="020B0604020202020204" pitchFamily="34" charset="0"/>
              </a:rPr>
              <a:t>What Matters To Me? </a:t>
            </a:r>
            <a:r>
              <a:rPr lang="en-GB" sz="1100" dirty="0">
                <a:latin typeface="Arial" panose="020B0604020202020204" pitchFamily="34" charset="0"/>
                <a:cs typeface="Arial" panose="020B0604020202020204" pitchFamily="34" charset="0"/>
              </a:rPr>
              <a:t>Please tell us what is important to you. This may include, but is not limited to, your values and needs, your sexuality, gender or identity, goals for your IBD, your hopes and aspirations, future plans and support</a:t>
            </a: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900" b="1" dirty="0">
              <a:latin typeface="Arial" panose="020B0604020202020204" pitchFamily="34" charset="0"/>
              <a:cs typeface="Arial" panose="020B0604020202020204" pitchFamily="34" charset="0"/>
            </a:endParaRPr>
          </a:p>
          <a:p>
            <a:endParaRPr lang="en-GB" sz="800" b="1" dirty="0">
              <a:latin typeface="Arial" panose="020B0604020202020204" pitchFamily="34" charset="0"/>
              <a:cs typeface="Arial" panose="020B0604020202020204" pitchFamily="34" charset="0"/>
            </a:endParaRPr>
          </a:p>
          <a:p>
            <a:endParaRPr lang="en-GB" sz="800" b="1" dirty="0">
              <a:latin typeface="Arial" panose="020B0604020202020204" pitchFamily="34" charset="0"/>
              <a:cs typeface="Arial" panose="020B0604020202020204" pitchFamily="34" charset="0"/>
            </a:endParaRPr>
          </a:p>
          <a:p>
            <a:endParaRPr lang="en-GB" sz="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4624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9A9E3E8B137C42AECE3C74104EA2A4" ma:contentTypeVersion="20" ma:contentTypeDescription="Create a new document." ma:contentTypeScope="" ma:versionID="37efd904a1d3ae33fa54277ff89e5676">
  <xsd:schema xmlns:xsd="http://www.w3.org/2001/XMLSchema" xmlns:xs="http://www.w3.org/2001/XMLSchema" xmlns:p="http://schemas.microsoft.com/office/2006/metadata/properties" xmlns:ns2="c32f77d7-36e9-41ec-889e-51d587f08354" xmlns:ns3="7736e699-1ad2-4054-a1a6-507a1deec3fe" targetNamespace="http://schemas.microsoft.com/office/2006/metadata/properties" ma:root="true" ma:fieldsID="8ab6c1639204cab82fd992d4d00de2b3" ns2:_="" ns3:_="">
    <xsd:import namespace="c32f77d7-36e9-41ec-889e-51d587f08354"/>
    <xsd:import namespace="7736e699-1ad2-4054-a1a6-507a1deec3f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element ref="ns2:Lookup"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CharleeGarraway" minOccurs="0"/>
                <xsd:element ref="ns2:Imag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2f77d7-36e9-41ec-889e-51d587f083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Lookup" ma:index="18" nillable="true" ma:displayName="Lookup" ma:list="{c32f77d7-36e9-41ec-889e-51d587f08354}" ma:internalName="Lookup" ma:showField="Title">
      <xsd:simpleType>
        <xsd:restriction base="dms:Lookup"/>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fa8ddd3-76d0-4e41-b387-cdd93961397e" ma:termSetId="09814cd3-568e-fe90-9814-8d621ff8fb84" ma:anchorId="fba54fb3-c3e1-fe81-a776-ca4b69148c4d" ma:open="true" ma:isKeyword="false">
      <xsd:complexType>
        <xsd:sequence>
          <xsd:element ref="pc:Terms" minOccurs="0" maxOccurs="1"/>
        </xsd:sequence>
      </xsd:complexType>
    </xsd:element>
    <xsd:element name="CharleeGarraway" ma:index="25" nillable="true" ma:displayName="Been actioned?" ma:default="0" ma:description="Has this been actioned" ma:format="Dropdown" ma:internalName="CharleeGarraway">
      <xsd:simpleType>
        <xsd:restriction base="dms:Boolean"/>
      </xsd:simpleType>
    </xsd:element>
    <xsd:element name="Image" ma:index="26" nillable="true" ma:displayName="Image" ma:format="Thumbnail" ma:internalName="Image">
      <xsd:simpleType>
        <xsd:restriction base="dms:Unknown"/>
      </xsd:simple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36e699-1ad2-4054-a1a6-507a1deec3f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8d2e9b89-af06-46b8-897a-4726b7820bd9}" ma:internalName="TaxCatchAll" ma:showField="CatchAllData" ma:web="7736e699-1ad2-4054-a1a6-507a1deec3f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2DF4CD-BEC2-4268-896F-0330299D2D54}"/>
</file>

<file path=customXml/itemProps2.xml><?xml version="1.0" encoding="utf-8"?>
<ds:datastoreItem xmlns:ds="http://schemas.openxmlformats.org/officeDocument/2006/customXml" ds:itemID="{25314128-A9C8-463A-A20E-EC000CC9D3D9}"/>
</file>

<file path=docProps/app.xml><?xml version="1.0" encoding="utf-8"?>
<Properties xmlns="http://schemas.openxmlformats.org/officeDocument/2006/extended-properties" xmlns:vt="http://schemas.openxmlformats.org/officeDocument/2006/docPropsVTypes">
  <TotalTime>472</TotalTime>
  <Words>537</Words>
  <Application>Microsoft Office PowerPoint</Application>
  <PresentationFormat>Widescreen</PresentationFormat>
  <Paragraphs>141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The University of Sheffield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Elena Sheldon</dc:creator>
  <cp:lastModifiedBy>Elena Sheldon</cp:lastModifiedBy>
  <cp:revision>38</cp:revision>
  <dcterms:created xsi:type="dcterms:W3CDTF">2022-09-23T08:58:55Z</dcterms:created>
  <dcterms:modified xsi:type="dcterms:W3CDTF">2023-04-06T13:41:32Z</dcterms:modified>
</cp:coreProperties>
</file>